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94" r:id="rId5"/>
    <p:sldId id="298" r:id="rId6"/>
    <p:sldId id="297" r:id="rId7"/>
    <p:sldId id="296" r:id="rId8"/>
    <p:sldId id="295" r:id="rId9"/>
    <p:sldId id="262" r:id="rId10"/>
    <p:sldId id="302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310" r:id="rId19"/>
    <p:sldId id="311" r:id="rId20"/>
    <p:sldId id="264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99" r:id="rId30"/>
    <p:sldId id="280" r:id="rId31"/>
    <p:sldId id="281" r:id="rId32"/>
    <p:sldId id="282" r:id="rId33"/>
    <p:sldId id="300" r:id="rId34"/>
    <p:sldId id="301" r:id="rId35"/>
    <p:sldId id="315" r:id="rId36"/>
    <p:sldId id="316" r:id="rId37"/>
    <p:sldId id="317" r:id="rId38"/>
    <p:sldId id="285" r:id="rId39"/>
    <p:sldId id="286" r:id="rId40"/>
    <p:sldId id="318" r:id="rId41"/>
    <p:sldId id="290" r:id="rId42"/>
    <p:sldId id="292" r:id="rId43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2"/>
    <p:restoredTop sz="61806" autoAdjust="0"/>
  </p:normalViewPr>
  <p:slideViewPr>
    <p:cSldViewPr snapToGrid="0">
      <p:cViewPr varScale="1">
        <p:scale>
          <a:sx n="124" d="100"/>
          <a:sy n="124" d="100"/>
        </p:scale>
        <p:origin x="47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A7A818-C6C7-4192-91B8-3915FE1378F4}" type="slidenum">
              <a:rPr lang="de-DE" sz="1400" b="0" strike="noStrike" spc="-1">
                <a:latin typeface="Times New Roman"/>
              </a:rPr>
              <a:t>‹#›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Kundenpräsentation von Team-G. Wir stellen Ihnen jetzt das 3. Release von RBSG – Enhanced Wars vor. Wir sind …..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26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5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65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03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12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0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27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7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Lobby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Army</a:t>
            </a:r>
            <a:r>
              <a:rPr lang="de-DE" sz="2000" b="0" strike="noStrike" spc="-1" dirty="0">
                <a:latin typeface="Arial"/>
              </a:rPr>
              <a:t>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Waiting </a:t>
            </a:r>
            <a:r>
              <a:rPr lang="de-DE" sz="2000" b="0" strike="noStrike" spc="-1" dirty="0" err="1">
                <a:latin typeface="Arial"/>
              </a:rPr>
              <a:t>Room</a:t>
            </a:r>
            <a:endParaRPr lang="de-DE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 err="1">
                <a:latin typeface="Arial"/>
              </a:rPr>
              <a:t>Ingame</a:t>
            </a:r>
            <a:r>
              <a:rPr lang="de-DE" sz="2000" b="0" strike="noStrike" spc="-1" dirty="0">
                <a:latin typeface="Arial"/>
              </a:rPr>
              <a:t> (Initial)</a:t>
            </a: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21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016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22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4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Zeigen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23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3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551535-309F-402D-89D2-910B2C156D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6A7A818-C6C7-4192-91B8-3915FE1378F4}" type="slidenum">
              <a:rPr lang="de-DE" sz="1400" b="0" strike="noStrike" spc="-1" smtClean="0">
                <a:latin typeface="Times New Roman"/>
              </a:rPr>
              <a:t>25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9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82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17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584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957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66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29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9248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321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978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ts val="1701"/>
              </a:spcBef>
            </a:pPr>
            <a:endParaRPr lang="de-DE" sz="1200" b="0" strike="noStrike" spc="-1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A818-C6C7-4192-91B8-3915FE1378F4}" type="slidenum">
              <a:rPr kumimoji="0" lang="de-D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42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000" b="0" strike="noStrike" spc="-1" dirty="0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A5D222B-29C3-4545-AE07-5DF28AF891C1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49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3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E5731-83D0-4574-A722-8C958D513692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9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Beobachtungsmodus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Augen Button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Anforderungen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b="0" strike="noStrike" spc="-1" dirty="0">
              <a:latin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Zeigen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b="0" strike="noStrike" spc="-1" dirty="0">
                <a:latin typeface="Arial"/>
              </a:rPr>
              <a:t>b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37811DB-8843-4C9D-B22F-6001F11934DD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de-D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219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158760"/>
            <a:ext cx="7140240" cy="119664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TextShape 2"/>
          <p:cNvSpPr txBox="1"/>
          <p:nvPr/>
        </p:nvSpPr>
        <p:spPr>
          <a:xfrm>
            <a:off x="0" y="283680"/>
            <a:ext cx="709956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+mj-lt"/>
                <a:ea typeface="Roboto Black"/>
              </a:rPr>
              <a:t>RBSG – Enhanced </a:t>
            </a:r>
            <a:r>
              <a:rPr lang="de-DE" sz="4400" b="0" strike="noStrike" spc="-1" dirty="0" err="1">
                <a:solidFill>
                  <a:srgbClr val="000000"/>
                </a:solidFill>
                <a:latin typeface="+mj-lt"/>
                <a:ea typeface="Roboto Black"/>
              </a:rPr>
              <a:t>Wars</a:t>
            </a:r>
            <a:endParaRPr lang="de-DE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3012032" y="2330100"/>
            <a:ext cx="4072681" cy="119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de-DE" sz="3600" b="0" strike="noStrike" spc="-1" dirty="0">
                <a:solidFill>
                  <a:srgbClr val="FFFFFF"/>
                </a:solidFill>
                <a:latin typeface="+mj-lt"/>
                <a:ea typeface="Roboto Light"/>
              </a:rPr>
              <a:t>Team G - Release 3</a:t>
            </a:r>
            <a:r>
              <a:rPr lang="de-DE" sz="32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 </a:t>
            </a:r>
            <a:endParaRPr lang="de-DE" sz="3200" b="0" strike="noStrike" spc="-1" dirty="0">
              <a:latin typeface="+mj-lt"/>
            </a:endParaRPr>
          </a:p>
        </p:txBody>
      </p:sp>
      <p:pic>
        <p:nvPicPr>
          <p:cNvPr id="4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8" name="Line 4"/>
          <p:cNvSpPr/>
          <p:nvPr/>
        </p:nvSpPr>
        <p:spPr>
          <a:xfrm>
            <a:off x="0" y="3270600"/>
            <a:ext cx="7140240" cy="360"/>
          </a:xfrm>
          <a:prstGeom prst="line">
            <a:avLst/>
          </a:prstGeom>
          <a:ln w="38160">
            <a:solidFill>
              <a:srgbClr val="BB86F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0" y="3782520"/>
            <a:ext cx="67608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de-DE" sz="1800" b="0" strike="noStrike" spc="-1" dirty="0" err="1">
                <a:solidFill>
                  <a:srgbClr val="FFFFFF"/>
                </a:solidFill>
                <a:ea typeface="Roboto Thin"/>
              </a:rPr>
              <a:t>Scrum</a:t>
            </a:r>
            <a:r>
              <a:rPr lang="de-DE" sz="1800" b="0" strike="noStrike" spc="-1" dirty="0">
                <a:solidFill>
                  <a:srgbClr val="FFFFFF"/>
                </a:solidFill>
                <a:ea typeface="Roboto Thin"/>
              </a:rPr>
              <a:t> Master : 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Jan Müller</a:t>
            </a:r>
            <a:endParaRPr lang="de-DE" sz="1800" b="0" strike="noStrike" spc="-1" dirty="0">
              <a:solidFill>
                <a:srgbClr val="FFFFFF"/>
              </a:solidFill>
              <a:ea typeface="Roboto Thin"/>
            </a:endParaRPr>
          </a:p>
          <a:p>
            <a:pPr>
              <a:lnSpc>
                <a:spcPct val="200000"/>
              </a:lnSpc>
            </a:pPr>
            <a:r>
              <a:rPr lang="de-DE" spc="-1" dirty="0" err="1">
                <a:solidFill>
                  <a:srgbClr val="FFFFFF"/>
                </a:solidFill>
                <a:ea typeface="Roboto Thin"/>
              </a:rPr>
              <a:t>Product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 </a:t>
            </a:r>
            <a:r>
              <a:rPr lang="de-DE" spc="-1" dirty="0" err="1">
                <a:solidFill>
                  <a:srgbClr val="FFFFFF"/>
                </a:solidFill>
                <a:ea typeface="Roboto Thin"/>
              </a:rPr>
              <a:t>Owner</a:t>
            </a:r>
            <a:r>
              <a:rPr lang="de-DE" spc="-1" dirty="0">
                <a:solidFill>
                  <a:srgbClr val="FFFFFF"/>
                </a:solidFill>
                <a:ea typeface="Roboto Thin"/>
              </a:rPr>
              <a:t>: Keanu Stückrad</a:t>
            </a:r>
            <a:endParaRPr lang="de-DE" spc="-1" dirty="0"/>
          </a:p>
          <a:p>
            <a:pPr>
              <a:lnSpc>
                <a:spcPct val="200000"/>
              </a:lnSpc>
            </a:pP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Warteraum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10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"/>
          <a:stretch/>
        </p:blipFill>
        <p:spPr>
          <a:xfrm>
            <a:off x="468718" y="1911138"/>
            <a:ext cx="4102564" cy="2848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911138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780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11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155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Spielszene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12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64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1: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13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5" y="1908206"/>
            <a:ext cx="414985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098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2: Einheit angreifen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14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081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3: Einheit auswählen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15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1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gewonnen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16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4" y="1908206"/>
            <a:ext cx="4171674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66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Spiel verloren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17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70" y="1908206"/>
            <a:ext cx="4159772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5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Beobachtungsende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43" y="1908206"/>
            <a:ext cx="4177650" cy="2916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1908206"/>
            <a:ext cx="4212000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50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Light"/>
              </a:rPr>
              <a:t>Phase beenden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19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" y="1908206"/>
            <a:ext cx="4210526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3" y="1908206"/>
            <a:ext cx="4155844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13536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2"/>
          <p:cNvSpPr txBox="1"/>
          <p:nvPr/>
        </p:nvSpPr>
        <p:spPr>
          <a:xfrm>
            <a:off x="0" y="13536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2" name="Grafik 5"/>
          <p:cNvPicPr/>
          <p:nvPr/>
        </p:nvPicPr>
        <p:blipFill>
          <a:blip r:embed="rId2"/>
          <a:stretch/>
        </p:blipFill>
        <p:spPr>
          <a:xfrm>
            <a:off x="4417920" y="1339920"/>
            <a:ext cx="5223600" cy="2990520"/>
          </a:xfrm>
          <a:prstGeom prst="rect">
            <a:avLst/>
          </a:prstGeom>
          <a:ln>
            <a:noFill/>
          </a:ln>
        </p:spPr>
      </p:pic>
      <p:grpSp>
        <p:nvGrpSpPr>
          <p:cNvPr id="53" name="Group 3"/>
          <p:cNvGrpSpPr/>
          <p:nvPr/>
        </p:nvGrpSpPr>
        <p:grpSpPr>
          <a:xfrm>
            <a:off x="448199" y="1573560"/>
            <a:ext cx="6267394" cy="2497680"/>
            <a:chOff x="448200" y="1573560"/>
            <a:chExt cx="5581440" cy="2497680"/>
          </a:xfrm>
        </p:grpSpPr>
        <p:grpSp>
          <p:nvGrpSpPr>
            <p:cNvPr id="54" name="Group 4"/>
            <p:cNvGrpSpPr/>
            <p:nvPr/>
          </p:nvGrpSpPr>
          <p:grpSpPr>
            <a:xfrm>
              <a:off x="448200" y="1573560"/>
              <a:ext cx="5581440" cy="2497680"/>
              <a:chOff x="448200" y="1573560"/>
              <a:chExt cx="5581440" cy="2497680"/>
            </a:xfrm>
          </p:grpSpPr>
          <p:sp>
            <p:nvSpPr>
              <p:cNvPr id="55" name="CustomShape 5"/>
              <p:cNvSpPr/>
              <p:nvPr/>
            </p:nvSpPr>
            <p:spPr>
              <a:xfrm>
                <a:off x="467280" y="1573560"/>
                <a:ext cx="5562360" cy="249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pc="-1" dirty="0">
                    <a:solidFill>
                      <a:srgbClr val="FFFFFF"/>
                    </a:solidFill>
                    <a:ea typeface="Roboto Light"/>
                  </a:rPr>
                  <a:t>Standpunkt des </a:t>
                </a:r>
                <a:r>
                  <a:rPr lang="de-DE" spc="-1" dirty="0" err="1">
                    <a:solidFill>
                      <a:srgbClr val="FFFFFF"/>
                    </a:solidFill>
                    <a:ea typeface="Roboto Light"/>
                  </a:rPr>
                  <a:t>Releaseanfangs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Anforderungen vs. Realisierung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Projektverlauf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Technische Entscheidungen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spcAft>
                    <a:spcPts val="1199"/>
                  </a:spcAft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Lizenzen</a:t>
                </a:r>
                <a:endParaRPr lang="de-DE" sz="1800" b="0" strike="noStrike" spc="-1" dirty="0"/>
              </a:p>
              <a:p>
                <a:pPr marL="343080" indent="-342720">
                  <a:lnSpc>
                    <a:spcPct val="100000"/>
                  </a:lnSpc>
                  <a:buClr>
                    <a:srgbClr val="FFFFFF"/>
                  </a:buClr>
                  <a:buFont typeface="Arial"/>
                  <a:buAutoNum type="arabicPeriod"/>
                </a:pPr>
                <a:r>
                  <a:rPr lang="de-DE" sz="1800" b="0" strike="noStrike" spc="-1" dirty="0">
                    <a:solidFill>
                      <a:srgbClr val="FFFFFF"/>
                    </a:solidFill>
                    <a:ea typeface="Roboto Light"/>
                  </a:rPr>
                  <a:t>Live Demo</a:t>
                </a:r>
                <a:endParaRPr lang="de-DE" sz="1800" b="0" strike="noStrike" spc="-1" dirty="0"/>
              </a:p>
            </p:txBody>
          </p:sp>
          <p:sp>
            <p:nvSpPr>
              <p:cNvPr id="56" name="Line 6"/>
              <p:cNvSpPr/>
              <p:nvPr/>
            </p:nvSpPr>
            <p:spPr>
              <a:xfrm>
                <a:off x="467280" y="1938210"/>
                <a:ext cx="356220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7" name="Line 7"/>
              <p:cNvSpPr/>
              <p:nvPr/>
            </p:nvSpPr>
            <p:spPr>
              <a:xfrm>
                <a:off x="467280" y="404781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8" name="Line 8"/>
              <p:cNvSpPr/>
              <p:nvPr/>
            </p:nvSpPr>
            <p:spPr>
              <a:xfrm>
                <a:off x="448200" y="320793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59" name="Line 9"/>
              <p:cNvSpPr/>
              <p:nvPr/>
            </p:nvSpPr>
            <p:spPr>
              <a:xfrm>
                <a:off x="467280" y="3643170"/>
                <a:ext cx="3600360" cy="360"/>
              </a:xfrm>
              <a:prstGeom prst="line">
                <a:avLst/>
              </a:prstGeom>
              <a:ln>
                <a:solidFill>
                  <a:srgbClr val="BB86F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de-DE" dirty="0"/>
              </a:p>
            </p:txBody>
          </p:sp>
        </p:grpSp>
        <p:sp>
          <p:nvSpPr>
            <p:cNvPr id="60" name="Line 10"/>
            <p:cNvSpPr/>
            <p:nvPr/>
          </p:nvSpPr>
          <p:spPr>
            <a:xfrm>
              <a:off x="448200" y="2791410"/>
              <a:ext cx="360036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61" name="Line 11"/>
            <p:cNvSpPr/>
            <p:nvPr/>
          </p:nvSpPr>
          <p:spPr>
            <a:xfrm>
              <a:off x="467280" y="2387850"/>
              <a:ext cx="3562200" cy="360"/>
            </a:xfrm>
            <a:prstGeom prst="line">
              <a:avLst/>
            </a:prstGeom>
            <a:ln>
              <a:solidFill>
                <a:srgbClr val="BB86F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Gegner ausw</a:t>
            </a: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ählen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20</a:t>
              </a:r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51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Lebensbalken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21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5" y="9165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82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Serverfehler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00069" y="281653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22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91656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18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spc="-1" dirty="0">
                <a:solidFill>
                  <a:srgbClr val="000000"/>
                </a:solidFill>
                <a:latin typeface="+mj-lt"/>
                <a:ea typeface="Roboto Thin"/>
              </a:rPr>
              <a:t>Fehlende Features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8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77900" y="2805094"/>
            <a:ext cx="74540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43" name="Line 6"/>
          <p:cNvSpPr/>
          <p:nvPr/>
        </p:nvSpPr>
        <p:spPr>
          <a:xfrm>
            <a:off x="449640" y="3198600"/>
            <a:ext cx="75348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6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8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9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7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23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-1"/>
          <a:stretch/>
        </p:blipFill>
        <p:spPr>
          <a:xfrm>
            <a:off x="1520453" y="853560"/>
            <a:ext cx="3087921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53" y="857871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169774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0" y="3198600"/>
            <a:ext cx="3157895" cy="216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9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Zeitaufwand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3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aphicFrame>
        <p:nvGraphicFramePr>
          <p:cNvPr id="175" name="Table 4"/>
          <p:cNvGraphicFramePr/>
          <p:nvPr>
            <p:extLst>
              <p:ext uri="{D42A27DB-BD31-4B8C-83A1-F6EECF244321}">
                <p14:modId xmlns:p14="http://schemas.microsoft.com/office/powerpoint/2010/main" val="643443276"/>
              </p:ext>
            </p:extLst>
          </p:nvPr>
        </p:nvGraphicFramePr>
        <p:xfrm>
          <a:off x="884700" y="1800147"/>
          <a:ext cx="8310600" cy="2196720"/>
        </p:xfrm>
        <a:graphic>
          <a:graphicData uri="http://schemas.openxmlformats.org/drawingml/2006/table">
            <a:tbl>
              <a:tblPr/>
              <a:tblGrid>
                <a:gridCol w="199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5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Sprint 6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1" strike="noStrike" spc="-1" dirty="0">
                          <a:solidFill>
                            <a:srgbClr val="FFFFFF"/>
                          </a:solidFill>
                          <a:latin typeface="+mj-lt"/>
                          <a:ea typeface="DejaVu Sans"/>
                        </a:rPr>
                        <a:t>Release 3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Geplant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116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Hinzugefügt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13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Abgeschlossen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100</a:t>
                      </a:r>
                      <a:r>
                        <a:rPr lang="de-DE" sz="1800" b="0" strike="noStrike" spc="-1" baseline="0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129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Angefangen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34 Story Points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-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</a:pPr>
                      <a:r>
                        <a:rPr lang="de-DE" sz="1800" b="0" strike="noStrike" spc="-1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j-lt"/>
                          <a:ea typeface="Roboto Light"/>
                        </a:rPr>
                        <a:t>Zeit Insgesamt</a:t>
                      </a:r>
                      <a:endParaRPr lang="de-DE" sz="1800" b="0" strike="noStrike" spc="-1" dirty="0">
                        <a:latin typeface="+mj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87 h 6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81 h 42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</a:pPr>
                      <a:r>
                        <a:rPr lang="de-DE" sz="1800" b="0" strike="noStrike" spc="-1" dirty="0">
                          <a:solidFill>
                            <a:srgbClr val="FFFFFF"/>
                          </a:solidFill>
                          <a:latin typeface="+mn-lt"/>
                          <a:ea typeface="Roboto Light"/>
                        </a:rPr>
                        <a:t>168 h 48 min</a:t>
                      </a:r>
                      <a:endParaRPr lang="de-DE" sz="1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6" name="Line 5"/>
          <p:cNvSpPr/>
          <p:nvPr/>
        </p:nvSpPr>
        <p:spPr>
          <a:xfrm>
            <a:off x="876420" y="2157837"/>
            <a:ext cx="83113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6"/>
          <p:cNvSpPr/>
          <p:nvPr/>
        </p:nvSpPr>
        <p:spPr>
          <a:xfrm>
            <a:off x="868500" y="3642012"/>
            <a:ext cx="832716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de-DE" dirty="0"/>
          </a:p>
        </p:txBody>
      </p:sp>
      <p:grpSp>
        <p:nvGrpSpPr>
          <p:cNvPr id="14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5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7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8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16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24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Team G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8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pic>
        <p:nvPicPr>
          <p:cNvPr id="187" name="Grafik 31"/>
          <p:cNvPicPr/>
          <p:nvPr/>
        </p:nvPicPr>
        <p:blipFill>
          <a:blip r:embed="rId4"/>
          <a:stretch/>
        </p:blipFill>
        <p:spPr>
          <a:xfrm>
            <a:off x="60195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8" name="Grafik 33"/>
          <p:cNvPicPr/>
          <p:nvPr/>
        </p:nvPicPr>
        <p:blipFill>
          <a:blip r:embed="rId5"/>
          <a:stretch/>
        </p:blipFill>
        <p:spPr>
          <a:xfrm>
            <a:off x="60195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89" name="Grafik 35"/>
          <p:cNvPicPr/>
          <p:nvPr/>
        </p:nvPicPr>
        <p:blipFill>
          <a:blip r:embed="rId6"/>
          <a:stretch/>
        </p:blipFill>
        <p:spPr>
          <a:xfrm>
            <a:off x="2918160" y="10414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0" name="Grafik 37"/>
          <p:cNvPicPr/>
          <p:nvPr/>
        </p:nvPicPr>
        <p:blipFill>
          <a:blip r:embed="rId7"/>
          <a:stretch/>
        </p:blipFill>
        <p:spPr>
          <a:xfrm>
            <a:off x="2918160" y="375156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1" name="Grafik 39"/>
          <p:cNvPicPr/>
          <p:nvPr/>
        </p:nvPicPr>
        <p:blipFill>
          <a:blip r:embed="rId8"/>
          <a:stretch/>
        </p:blipFill>
        <p:spPr>
          <a:xfrm>
            <a:off x="956160" y="22636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92" name="Grafik 41"/>
          <p:cNvPicPr/>
          <p:nvPr/>
        </p:nvPicPr>
        <p:blipFill>
          <a:blip r:embed="rId9"/>
          <a:stretch/>
        </p:blipFill>
        <p:spPr>
          <a:xfrm>
            <a:off x="7979760" y="2263680"/>
            <a:ext cx="1144440" cy="114444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833040" y="3458160"/>
            <a:ext cx="1389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Omar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Sood</a:t>
            </a:r>
            <a:endParaRPr lang="de-DE" sz="1800" b="0" strike="noStrike" spc="-1" dirty="0"/>
          </a:p>
        </p:txBody>
      </p:sp>
      <p:sp>
        <p:nvSpPr>
          <p:cNvPr id="194" name="CustomShape 5"/>
          <p:cNvSpPr/>
          <p:nvPr/>
        </p:nvSpPr>
        <p:spPr>
          <a:xfrm>
            <a:off x="2576520" y="4882680"/>
            <a:ext cx="182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Keanu Stückrad</a:t>
            </a:r>
            <a:endParaRPr lang="de-DE" sz="1800" b="0" strike="noStrike" spc="-1" dirty="0"/>
          </a:p>
        </p:txBody>
      </p:sp>
      <p:sp>
        <p:nvSpPr>
          <p:cNvPr id="195" name="CustomShape 6"/>
          <p:cNvSpPr/>
          <p:nvPr/>
        </p:nvSpPr>
        <p:spPr>
          <a:xfrm>
            <a:off x="5767920" y="487980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Georg Siebert</a:t>
            </a:r>
            <a:endParaRPr lang="de-DE" sz="1800" b="0" strike="noStrike" spc="-1" dirty="0"/>
          </a:p>
        </p:txBody>
      </p:sp>
      <p:sp>
        <p:nvSpPr>
          <p:cNvPr id="196" name="CustomShape 7"/>
          <p:cNvSpPr/>
          <p:nvPr/>
        </p:nvSpPr>
        <p:spPr>
          <a:xfrm>
            <a:off x="5938200" y="2259000"/>
            <a:ext cx="130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Jan Müller</a:t>
            </a:r>
            <a:endParaRPr lang="de-DE" sz="1800" b="0" strike="noStrike" spc="-1" dirty="0"/>
          </a:p>
        </p:txBody>
      </p:sp>
      <p:sp>
        <p:nvSpPr>
          <p:cNvPr id="197" name="CustomShape 8"/>
          <p:cNvSpPr/>
          <p:nvPr/>
        </p:nvSpPr>
        <p:spPr>
          <a:xfrm>
            <a:off x="7818120" y="3458160"/>
            <a:ext cx="1467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Tobias Klipp</a:t>
            </a:r>
            <a:endParaRPr lang="de-DE" sz="1800" b="0" strike="noStrike" spc="-1" dirty="0"/>
          </a:p>
        </p:txBody>
      </p:sp>
      <p:sp>
        <p:nvSpPr>
          <p:cNvPr id="198" name="CustomShape 9"/>
          <p:cNvSpPr/>
          <p:nvPr/>
        </p:nvSpPr>
        <p:spPr>
          <a:xfrm>
            <a:off x="2749680" y="2259000"/>
            <a:ext cx="1479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ea typeface="Roboto Light"/>
              </a:rPr>
              <a:t>Juri </a:t>
            </a:r>
            <a:r>
              <a:rPr lang="de-DE" sz="1800" b="0" strike="noStrike" spc="-1" dirty="0" err="1">
                <a:solidFill>
                  <a:srgbClr val="FFFFFF"/>
                </a:solidFill>
                <a:ea typeface="Roboto Light"/>
              </a:rPr>
              <a:t>Lozowoj</a:t>
            </a:r>
            <a:endParaRPr lang="de-DE" sz="1800" b="0" strike="noStrike" spc="-1" dirty="0"/>
          </a:p>
        </p:txBody>
      </p:sp>
      <p:grpSp>
        <p:nvGrpSpPr>
          <p:cNvPr id="2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2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spc="-1" dirty="0">
                  <a:solidFill>
                    <a:srgbClr val="FFFFFF"/>
                  </a:solidFill>
                  <a:ea typeface="Roboto Thin"/>
                </a:rPr>
                <a:t>25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Sprintziele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06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204660" y="1471777"/>
            <a:ext cx="9751680" cy="30763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Spielbeitritt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Spielfeld und Minikarte anzeigen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Einheiten bewegen und angreifen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Spielstatus anzeigen und Phasen beenden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26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27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7" y="1296720"/>
            <a:ext cx="8308165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2" r="47351" b="3399"/>
          <a:stretch/>
        </p:blipFill>
        <p:spPr>
          <a:xfrm>
            <a:off x="2741030" y="939960"/>
            <a:ext cx="528795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4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28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AE8F-2F14-4AFA-BB34-B53DF5F850D8}"/>
              </a:ext>
            </a:extLst>
          </p:cNvPr>
          <p:cNvSpPr/>
          <p:nvPr/>
        </p:nvSpPr>
        <p:spPr>
          <a:xfrm>
            <a:off x="3250346" y="1306286"/>
            <a:ext cx="4778640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18B82-8364-4AC4-861B-35EC9A8DA66C}"/>
              </a:ext>
            </a:extLst>
          </p:cNvPr>
          <p:cNvSpPr txBox="1"/>
          <p:nvPr/>
        </p:nvSpPr>
        <p:spPr>
          <a:xfrm>
            <a:off x="5080500" y="1698171"/>
            <a:ext cx="30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Stories benötigten mehr Zeit als erwartet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432" b="3769"/>
          <a:stretch/>
        </p:blipFill>
        <p:spPr>
          <a:xfrm>
            <a:off x="955800" y="939960"/>
            <a:ext cx="5400596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4AF8C0-6CB4-4A90-A205-CDDE45F5607D}"/>
              </a:ext>
            </a:extLst>
          </p:cNvPr>
          <p:cNvSpPr/>
          <p:nvPr/>
        </p:nvSpPr>
        <p:spPr>
          <a:xfrm>
            <a:off x="5855233" y="1987007"/>
            <a:ext cx="345782" cy="284625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79FD0-A04A-40F4-95D6-31000398DF29}"/>
              </a:ext>
            </a:extLst>
          </p:cNvPr>
          <p:cNvSpPr txBox="1"/>
          <p:nvPr/>
        </p:nvSpPr>
        <p:spPr>
          <a:xfrm>
            <a:off x="3532992" y="3050937"/>
            <a:ext cx="239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87 Story Points offen,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29 abgeschlossen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3E5A9-D262-439B-A74B-E0EAAD0FB3E0}"/>
              </a:ext>
            </a:extLst>
          </p:cNvPr>
          <p:cNvSpPr/>
          <p:nvPr/>
        </p:nvSpPr>
        <p:spPr>
          <a:xfrm>
            <a:off x="3319502" y="1987007"/>
            <a:ext cx="2535731" cy="364308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EEA61-5E69-4F77-8155-3D31CCFD4D3B}"/>
              </a:ext>
            </a:extLst>
          </p:cNvPr>
          <p:cNvSpPr txBox="1"/>
          <p:nvPr/>
        </p:nvSpPr>
        <p:spPr>
          <a:xfrm>
            <a:off x="1429230" y="2335706"/>
            <a:ext cx="44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Weitere umfangreiche Stories begonnen</a:t>
            </a:r>
          </a:p>
        </p:txBody>
      </p:sp>
    </p:spTree>
    <p:extLst>
      <p:ext uri="{BB962C8B-B14F-4D97-AF65-F5344CB8AC3E}">
        <p14:creationId xmlns:p14="http://schemas.microsoft.com/office/powerpoint/2010/main" val="198390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3</a:t>
              </a:fld>
              <a:endParaRPr lang="de-DE" sz="1200" b="0" strike="noStrike" spc="-1" dirty="0"/>
            </a:p>
          </p:txBody>
        </p: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" y="1081800"/>
            <a:ext cx="2567761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198426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6" y="1209960"/>
            <a:ext cx="2564103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1" y="3287880"/>
            <a:ext cx="2571429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3" y="3303873"/>
            <a:ext cx="2575107" cy="18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5 - Fazit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4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520883" y="1502820"/>
            <a:ext cx="8750234" cy="301428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Sprintziele wurden nicht erreicht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25% des Releases abgeschlossen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79% Code Coverage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30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</a:rPr>
              <a:t>Sprint 6 – Sprintziele</a:t>
            </a:r>
          </a:p>
        </p:txBody>
      </p:sp>
      <p:pic>
        <p:nvPicPr>
          <p:cNvPr id="354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996519" y="1469700"/>
            <a:ext cx="8536961" cy="30805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Abschließen der offenen </a:t>
            </a:r>
            <a:r>
              <a:rPr kumimoji="0" lang="de-DE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Issues</a:t>
            </a: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aus Sprint 5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 Abschließen der übrigen Features des 3. Releases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Beheben von Bugs zum Verbessern der Stabilität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31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6 -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6" y="1296720"/>
            <a:ext cx="8451904" cy="360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6 -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33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9" b="4489"/>
          <a:stretch/>
        </p:blipFill>
        <p:spPr>
          <a:xfrm>
            <a:off x="2756020" y="939960"/>
            <a:ext cx="5282810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449301-5C54-4616-80C7-523F25ADC199}"/>
              </a:ext>
            </a:extLst>
          </p:cNvPr>
          <p:cNvSpPr/>
          <p:nvPr/>
        </p:nvSpPr>
        <p:spPr>
          <a:xfrm>
            <a:off x="6062702" y="2801168"/>
            <a:ext cx="345782" cy="39188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AD20C-93BF-4A8C-9C5C-34CFD1AD9504}"/>
              </a:ext>
            </a:extLst>
          </p:cNvPr>
          <p:cNvSpPr txBox="1"/>
          <p:nvPr/>
        </p:nvSpPr>
        <p:spPr>
          <a:xfrm>
            <a:off x="5265000" y="3212600"/>
            <a:ext cx="20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</p:spTree>
    <p:extLst>
      <p:ext uri="{BB962C8B-B14F-4D97-AF65-F5344CB8AC3E}">
        <p14:creationId xmlns:p14="http://schemas.microsoft.com/office/powerpoint/2010/main" val="483798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6 -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34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6" t="5685" b="3344"/>
          <a:stretch/>
        </p:blipFill>
        <p:spPr>
          <a:xfrm>
            <a:off x="955800" y="939960"/>
            <a:ext cx="5483681" cy="41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E33221-FB69-4A4E-8199-EDC9F9E14CC9}"/>
              </a:ext>
            </a:extLst>
          </p:cNvPr>
          <p:cNvSpPr/>
          <p:nvPr/>
        </p:nvSpPr>
        <p:spPr>
          <a:xfrm>
            <a:off x="3580760" y="3953773"/>
            <a:ext cx="407254" cy="63359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B2CAA-9399-4C3D-A41C-2EDB880A0192}"/>
              </a:ext>
            </a:extLst>
          </p:cNvPr>
          <p:cNvSpPr txBox="1"/>
          <p:nvPr/>
        </p:nvSpPr>
        <p:spPr>
          <a:xfrm>
            <a:off x="3026784" y="3584441"/>
            <a:ext cx="1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</p:spTree>
    <p:extLst>
      <p:ext uri="{BB962C8B-B14F-4D97-AF65-F5344CB8AC3E}">
        <p14:creationId xmlns:p14="http://schemas.microsoft.com/office/powerpoint/2010/main" val="210040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6 -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63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1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2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4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32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76" y="1799194"/>
            <a:ext cx="8451904" cy="259505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987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6 -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36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26017" y="2801168"/>
            <a:ext cx="154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579060" y="3324388"/>
            <a:ext cx="1594514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20" y="1408927"/>
            <a:ext cx="5282810" cy="320206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52297D-7C2B-49C4-827E-47DBF58B6FDD}"/>
              </a:ext>
            </a:extLst>
          </p:cNvPr>
          <p:cNvSpPr/>
          <p:nvPr/>
        </p:nvSpPr>
        <p:spPr>
          <a:xfrm>
            <a:off x="5344246" y="1862046"/>
            <a:ext cx="407254" cy="373502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7B8CD-A5BB-4D86-8501-17F771C7FCE3}"/>
              </a:ext>
            </a:extLst>
          </p:cNvPr>
          <p:cNvSpPr txBox="1"/>
          <p:nvPr/>
        </p:nvSpPr>
        <p:spPr>
          <a:xfrm>
            <a:off x="4895999" y="1505901"/>
            <a:ext cx="264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Einheiten-IDs korrigiert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51CF84-E9A5-4EF7-9F49-A7B2ECAEB037}"/>
              </a:ext>
            </a:extLst>
          </p:cNvPr>
          <p:cNvSpPr/>
          <p:nvPr/>
        </p:nvSpPr>
        <p:spPr>
          <a:xfrm>
            <a:off x="6130319" y="2234937"/>
            <a:ext cx="407254" cy="50969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793C5-9CA2-40AE-BC0E-F1E4C3F56165}"/>
              </a:ext>
            </a:extLst>
          </p:cNvPr>
          <p:cNvSpPr txBox="1"/>
          <p:nvPr/>
        </p:nvSpPr>
        <p:spPr>
          <a:xfrm>
            <a:off x="6602582" y="2650609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2C7370-B77C-4359-996F-001EB96EF0F8}"/>
              </a:ext>
            </a:extLst>
          </p:cNvPr>
          <p:cNvSpPr/>
          <p:nvPr/>
        </p:nvSpPr>
        <p:spPr>
          <a:xfrm>
            <a:off x="6800370" y="2028585"/>
            <a:ext cx="487831" cy="585665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560A1C-6C56-42E0-83D1-A941F05942F5}"/>
              </a:ext>
            </a:extLst>
          </p:cNvPr>
          <p:cNvSpPr/>
          <p:nvPr/>
        </p:nvSpPr>
        <p:spPr>
          <a:xfrm>
            <a:off x="6130319" y="2744632"/>
            <a:ext cx="407254" cy="318145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6D7836-0912-4764-848D-A4006A7D2ACE}"/>
              </a:ext>
            </a:extLst>
          </p:cNvPr>
          <p:cNvSpPr txBox="1"/>
          <p:nvPr/>
        </p:nvSpPr>
        <p:spPr>
          <a:xfrm>
            <a:off x="5547873" y="3104948"/>
            <a:ext cx="17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Neues Feature</a:t>
            </a:r>
          </a:p>
        </p:txBody>
      </p:sp>
    </p:spTree>
    <p:extLst>
      <p:ext uri="{BB962C8B-B14F-4D97-AF65-F5344CB8AC3E}">
        <p14:creationId xmlns:p14="http://schemas.microsoft.com/office/powerpoint/2010/main" val="210739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Sprint 6 - Projektverlauf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25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7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8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0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9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37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7131258" y="2715879"/>
            <a:ext cx="2042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sm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Black"/>
              </a:rPr>
              <a:t>Woche II</a:t>
            </a:r>
            <a:endParaRPr kumimoji="0" lang="de-DE" sz="28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Line 6"/>
          <p:cNvSpPr/>
          <p:nvPr/>
        </p:nvSpPr>
        <p:spPr>
          <a:xfrm>
            <a:off x="7084301" y="3239099"/>
            <a:ext cx="1699935" cy="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00" y="1415154"/>
            <a:ext cx="5483681" cy="318961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26714F-671C-468A-A701-A02B9415B3AE}"/>
              </a:ext>
            </a:extLst>
          </p:cNvPr>
          <p:cNvSpPr/>
          <p:nvPr/>
        </p:nvSpPr>
        <p:spPr>
          <a:xfrm>
            <a:off x="1151066" y="2043953"/>
            <a:ext cx="407254" cy="350726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EC079-392B-44E1-AF45-4196F906FD23}"/>
              </a:ext>
            </a:extLst>
          </p:cNvPr>
          <p:cNvSpPr txBox="1"/>
          <p:nvPr/>
        </p:nvSpPr>
        <p:spPr>
          <a:xfrm>
            <a:off x="913426" y="2452151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Bugs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944E98-AAFF-4BFE-90EB-BD9E01DCE079}"/>
              </a:ext>
            </a:extLst>
          </p:cNvPr>
          <p:cNvSpPr/>
          <p:nvPr/>
        </p:nvSpPr>
        <p:spPr>
          <a:xfrm>
            <a:off x="1840326" y="1613647"/>
            <a:ext cx="407254" cy="61533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615B3-8214-48A1-9C9E-597C80997035}"/>
              </a:ext>
            </a:extLst>
          </p:cNvPr>
          <p:cNvSpPr txBox="1"/>
          <p:nvPr/>
        </p:nvSpPr>
        <p:spPr>
          <a:xfrm>
            <a:off x="2766364" y="182711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Neue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2332C-2C8A-4A3D-9F7B-B9940EDD13FC}"/>
              </a:ext>
            </a:extLst>
          </p:cNvPr>
          <p:cNvSpPr/>
          <p:nvPr/>
        </p:nvSpPr>
        <p:spPr>
          <a:xfrm>
            <a:off x="3494013" y="2608398"/>
            <a:ext cx="407254" cy="630701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DF8679-8DA1-4B97-86B8-802FFE5CD5C2}"/>
              </a:ext>
            </a:extLst>
          </p:cNvPr>
          <p:cNvSpPr/>
          <p:nvPr/>
        </p:nvSpPr>
        <p:spPr>
          <a:xfrm>
            <a:off x="5974675" y="3964961"/>
            <a:ext cx="407254" cy="425462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F1CF6A-0D28-4785-B666-46CE694D2915}"/>
              </a:ext>
            </a:extLst>
          </p:cNvPr>
          <p:cNvSpPr txBox="1"/>
          <p:nvPr/>
        </p:nvSpPr>
        <p:spPr>
          <a:xfrm>
            <a:off x="4366809" y="3949990"/>
            <a:ext cx="20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 offene Bugs</a:t>
            </a:r>
          </a:p>
        </p:txBody>
      </p:sp>
    </p:spTree>
    <p:extLst>
      <p:ext uri="{BB962C8B-B14F-4D97-AF65-F5344CB8AC3E}">
        <p14:creationId xmlns:p14="http://schemas.microsoft.com/office/powerpoint/2010/main" val="195210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Release 3 - Fazit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9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4" name="CustomShape 9"/>
          <p:cNvSpPr/>
          <p:nvPr/>
        </p:nvSpPr>
        <p:spPr>
          <a:xfrm>
            <a:off x="541080" y="1861200"/>
            <a:ext cx="8997840" cy="22838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Entwicklung verlief erfolgreich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Mindestanforderungen wurden erreicht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82% Code </a:t>
            </a:r>
            <a:r>
              <a:rPr kumimoji="0" lang="de-DE" sz="3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Coverage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t>35</a:t>
              </a:r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722520" y="1150380"/>
            <a:ext cx="8346960" cy="41774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Bindings und Listener zur Aktualisierung der Benutzeroberfläche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Ermöglicht durch Verschieben des Datenmodells in den UI-Thread</a:t>
            </a: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39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</a:t>
              </a:fld>
              <a:endParaRPr lang="de-DE" sz="1200" b="0" strike="noStrike" spc="-1"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17710"/>
            <a:ext cx="6162625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3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Thin"/>
              </a:rPr>
              <a:t>Technische Entscheidung</a:t>
            </a: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722520" y="1150380"/>
            <a:ext cx="8346960" cy="417744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Benutzerobefläche aktualisiert sich selbstständig über Änderungen am Datenmodell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 Light"/>
              </a:rPr>
              <a:t>Bessere Performance und sauberere Struktur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7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12.08.2019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Jan Müller / </a:t>
                </a:r>
                <a:r>
                  <a:rPr kumimoji="0" lang="de-DE" sz="1200" b="0" i="0" u="none" strike="noStrike" kern="120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Roboto Thin"/>
                  </a:rPr>
                  <a:t>Keanu Stückrad</a:t>
                </a:r>
                <a:endParaRPr kumimoji="0" lang="de-DE" sz="1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487F77B-CBCF-4DAA-98A3-BE1DAB203056}" type="slidenum">
                <a:rPr kumimoji="0" lang="de-DE" sz="1200" b="0" i="0" u="none" strike="noStrike" kern="120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Roboto Thin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40</a:t>
              </a:fld>
              <a:endParaRPr kumimoji="0" lang="de-DE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583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Lizenzen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7" name="Grafik 5"/>
          <p:cNvPicPr/>
          <p:nvPr/>
        </p:nvPicPr>
        <p:blipFill>
          <a:blip r:embed="rId2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grpSp>
        <p:nvGrpSpPr>
          <p:cNvPr id="13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14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16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7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</a:t>
                </a:r>
                <a:r>
                  <a:rPr lang="de-DE" sz="1200" strike="noStrike" spc="-1" dirty="0">
                    <a:solidFill>
                      <a:srgbClr val="FFFFFF"/>
                    </a:solidFill>
                    <a:ea typeface="Roboto Thin"/>
                  </a:rPr>
                  <a:t>Keanu Stückrad</a:t>
                </a:r>
                <a:endParaRPr lang="de-DE" sz="1200" strike="noStrike" spc="-1" dirty="0"/>
              </a:p>
            </p:txBody>
          </p:sp>
        </p:grpSp>
        <p:sp>
          <p:nvSpPr>
            <p:cNvPr id="15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41</a:t>
              </a:fld>
              <a:endParaRPr lang="de-DE" sz="1200" b="0" strike="noStrike" spc="-1" dirty="0"/>
            </a:p>
          </p:txBody>
        </p:sp>
      </p:grpSp>
      <p:sp>
        <p:nvSpPr>
          <p:cNvPr id="25" name="CustomShape 4"/>
          <p:cNvSpPr/>
          <p:nvPr/>
        </p:nvSpPr>
        <p:spPr>
          <a:xfrm>
            <a:off x="477900" y="1635692"/>
            <a:ext cx="1516579" cy="428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Knochen</a:t>
            </a:r>
            <a:endParaRPr lang="de-DE" sz="2400" b="0" strike="noStrike" spc="-1" dirty="0"/>
          </a:p>
        </p:txBody>
      </p:sp>
      <p:sp>
        <p:nvSpPr>
          <p:cNvPr id="26" name="CustomShape 5"/>
          <p:cNvSpPr/>
          <p:nvPr/>
        </p:nvSpPr>
        <p:spPr>
          <a:xfrm>
            <a:off x="477900" y="2402910"/>
            <a:ext cx="1223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Blumen</a:t>
            </a:r>
            <a:endParaRPr lang="de-DE" sz="2400" b="0" strike="noStrike" spc="-1" dirty="0"/>
          </a:p>
        </p:txBody>
      </p:sp>
      <p:sp>
        <p:nvSpPr>
          <p:cNvPr id="27" name="CustomShape 6"/>
          <p:cNvSpPr/>
          <p:nvPr/>
        </p:nvSpPr>
        <p:spPr>
          <a:xfrm>
            <a:off x="477900" y="3158665"/>
            <a:ext cx="1223640" cy="388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Steine</a:t>
            </a:r>
            <a:endParaRPr lang="de-DE" sz="2400" b="0" strike="noStrike" spc="-1" dirty="0"/>
          </a:p>
        </p:txBody>
      </p:sp>
      <p:sp>
        <p:nvSpPr>
          <p:cNvPr id="28" name="CustomShape 7"/>
          <p:cNvSpPr/>
          <p:nvPr/>
        </p:nvSpPr>
        <p:spPr>
          <a:xfrm>
            <a:off x="477900" y="3964911"/>
            <a:ext cx="140155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"/>
              </a:rPr>
              <a:t>Stümpfe</a:t>
            </a:r>
            <a:endParaRPr lang="de-DE" sz="2400" b="0" strike="noStrike" spc="-1" dirty="0"/>
          </a:p>
        </p:txBody>
      </p:sp>
      <p:sp>
        <p:nvSpPr>
          <p:cNvPr id="29" name="CustomShape 4"/>
          <p:cNvSpPr/>
          <p:nvPr/>
        </p:nvSpPr>
        <p:spPr>
          <a:xfrm>
            <a:off x="477900" y="950018"/>
            <a:ext cx="44913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Neue Assets für die Grasfelder </a:t>
            </a:r>
            <a:endParaRPr lang="de-DE" sz="2400" b="0" strike="noStrike" spc="-1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7" y="1611314"/>
            <a:ext cx="563275" cy="58144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1611314"/>
            <a:ext cx="564975" cy="583200"/>
          </a:xfrm>
          <a:prstGeom prst="rect">
            <a:avLst/>
          </a:prstGeom>
        </p:spPr>
      </p:pic>
      <p:sp>
        <p:nvSpPr>
          <p:cNvPr id="32" name="CustomShape 4"/>
          <p:cNvSpPr/>
          <p:nvPr/>
        </p:nvSpPr>
        <p:spPr>
          <a:xfrm>
            <a:off x="3729162" y="1651082"/>
            <a:ext cx="1848679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FFFFFF"/>
                </a:solidFill>
                <a:ea typeface="Roboto"/>
              </a:rPr>
              <a:t>Exkremente</a:t>
            </a:r>
            <a:endParaRPr lang="de-DE" sz="2400" b="0" strike="noStrike" spc="-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7" y="2351520"/>
            <a:ext cx="586800" cy="586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60" y="2360340"/>
            <a:ext cx="568463" cy="586800"/>
          </a:xfrm>
          <a:prstGeom prst="rect">
            <a:avLst/>
          </a:prstGeom>
        </p:spPr>
      </p:pic>
      <p:sp>
        <p:nvSpPr>
          <p:cNvPr id="35" name="CustomShape 4"/>
          <p:cNvSpPr/>
          <p:nvPr/>
        </p:nvSpPr>
        <p:spPr>
          <a:xfrm>
            <a:off x="3729161" y="2385270"/>
            <a:ext cx="1535837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Pilze</a:t>
            </a:r>
            <a:endParaRPr lang="de-DE" sz="2400" b="0" strike="noStrike" spc="-1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5" y="3146117"/>
            <a:ext cx="568463" cy="58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8" y="3130740"/>
            <a:ext cx="568463" cy="586800"/>
          </a:xfrm>
          <a:prstGeom prst="rect">
            <a:avLst/>
          </a:prstGeom>
        </p:spPr>
      </p:pic>
      <p:sp>
        <p:nvSpPr>
          <p:cNvPr id="38" name="CustomShape 4"/>
          <p:cNvSpPr/>
          <p:nvPr/>
        </p:nvSpPr>
        <p:spPr>
          <a:xfrm>
            <a:off x="3729161" y="3178440"/>
            <a:ext cx="1848680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FFFFFF"/>
                </a:solidFill>
                <a:ea typeface="Roboto"/>
              </a:rPr>
              <a:t>Stalagmiten</a:t>
            </a:r>
            <a:endParaRPr lang="de-DE" sz="2400" b="0" strike="noStrike" spc="-1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3887280"/>
            <a:ext cx="586800" cy="586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15" y="3934954"/>
            <a:ext cx="568463" cy="586800"/>
          </a:xfrm>
          <a:prstGeom prst="rect">
            <a:avLst/>
          </a:prstGeom>
        </p:spPr>
      </p:pic>
      <p:sp>
        <p:nvSpPr>
          <p:cNvPr id="41" name="CustomShape 4"/>
          <p:cNvSpPr/>
          <p:nvPr/>
        </p:nvSpPr>
        <p:spPr>
          <a:xfrm>
            <a:off x="3742224" y="3983181"/>
            <a:ext cx="1652736" cy="4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"/>
              </a:rPr>
              <a:t>Zweige</a:t>
            </a:r>
            <a:endParaRPr lang="de-DE" sz="2400" b="0" strike="noStrike" spc="-1" dirty="0"/>
          </a:p>
        </p:txBody>
      </p:sp>
      <p:sp>
        <p:nvSpPr>
          <p:cNvPr id="42" name="Line 6"/>
          <p:cNvSpPr/>
          <p:nvPr/>
        </p:nvSpPr>
        <p:spPr>
          <a:xfrm flipV="1">
            <a:off x="477900" y="1452092"/>
            <a:ext cx="4316170" cy="10458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4"/>
          <p:cNvSpPr/>
          <p:nvPr/>
        </p:nvSpPr>
        <p:spPr>
          <a:xfrm>
            <a:off x="6489751" y="1746776"/>
            <a:ext cx="2628462" cy="1312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mushrooms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Jinn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6480582" y="2741340"/>
            <a:ext cx="2773398" cy="1732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b="0" strike="noStrike" spc="-1" dirty="0" err="1">
                <a:solidFill>
                  <a:srgbClr val="FFFFFF"/>
                </a:solidFill>
                <a:ea typeface="Roboto"/>
              </a:rPr>
              <a:t>bones</a:t>
            </a:r>
            <a:r>
              <a:rPr lang="de-DE" b="0" strike="noStrike" spc="-1" dirty="0">
                <a:solidFill>
                  <a:srgbClr val="FFFFFF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excrements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flowers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rocks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stalagmites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tree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stumps</a:t>
            </a:r>
            <a:r>
              <a:rPr lang="de-DE" spc="-1" dirty="0">
                <a:solidFill>
                  <a:schemeClr val="bg1"/>
                </a:solidFill>
                <a:ea typeface="Roboto"/>
              </a:rPr>
              <a:t>, </a:t>
            </a:r>
            <a:r>
              <a:rPr lang="de-DE" spc="-1" dirty="0" err="1">
                <a:solidFill>
                  <a:schemeClr val="bg1"/>
                </a:solidFill>
                <a:ea typeface="Roboto"/>
              </a:rPr>
              <a:t>twigs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de-DE" b="0" strike="noStrike" spc="-1" dirty="0" err="1">
                <a:solidFill>
                  <a:schemeClr val="bg1"/>
                </a:solidFill>
                <a:ea typeface="Roboto"/>
              </a:rPr>
              <a:t>by</a:t>
            </a:r>
            <a:r>
              <a:rPr lang="de-DE" b="0" strike="noStrike" spc="-1" dirty="0">
                <a:solidFill>
                  <a:schemeClr val="bg1"/>
                </a:solidFill>
                <a:ea typeface="Roboto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b_o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licensed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GPL 2.0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CC-BY-SA 3.0</a:t>
            </a:r>
            <a:endParaRPr lang="de-DE" b="0" strike="noStrike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Live Demo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77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320" y="1981242"/>
            <a:ext cx="10080360" cy="1606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Lehnen Sie sich nun zurück und</a:t>
            </a:r>
          </a:p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 genießen Sie die Live Vorführung 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I</a:t>
            </a:r>
            <a:r>
              <a:rPr lang="de-DE" sz="2400" b="0" strike="noStrike" spc="-1" dirty="0">
                <a:solidFill>
                  <a:srgbClr val="FFFFFF"/>
                </a:solidFill>
                <a:ea typeface="Roboto Light"/>
              </a:rPr>
              <a:t>hres Produktes!</a:t>
            </a:r>
          </a:p>
          <a:p>
            <a:pPr algn="ctr">
              <a:lnSpc>
                <a:spcPct val="100000"/>
              </a:lnSpc>
            </a:pPr>
            <a:r>
              <a:rPr lang="de-DE" sz="2400" spc="-1" dirty="0">
                <a:solidFill>
                  <a:srgbClr val="FFFFFF"/>
                </a:solidFill>
                <a:ea typeface="Roboto Light"/>
              </a:rPr>
              <a:t>TODO: Umschreiben?</a:t>
            </a:r>
            <a:endParaRPr lang="de-DE" sz="2400" b="0" strike="noStrike" spc="-1" dirty="0"/>
          </a:p>
        </p:txBody>
      </p:sp>
      <p:grpSp>
        <p:nvGrpSpPr>
          <p:cNvPr id="12" name="Group 4"/>
          <p:cNvGrpSpPr/>
          <p:nvPr/>
        </p:nvGrpSpPr>
        <p:grpSpPr>
          <a:xfrm>
            <a:off x="0" y="5351400"/>
            <a:ext cx="10080361" cy="454680"/>
            <a:chOff x="0" y="5351400"/>
            <a:chExt cx="10080361" cy="454680"/>
          </a:xfrm>
        </p:grpSpPr>
        <p:grpSp>
          <p:nvGrpSpPr>
            <p:cNvPr id="13" name="Group 5"/>
            <p:cNvGrpSpPr/>
            <p:nvPr/>
          </p:nvGrpSpPr>
          <p:grpSpPr>
            <a:xfrm>
              <a:off x="0" y="5351400"/>
              <a:ext cx="10080361" cy="454680"/>
              <a:chOff x="0" y="5351400"/>
              <a:chExt cx="10080361" cy="454680"/>
            </a:xfrm>
          </p:grpSpPr>
          <p:sp>
            <p:nvSpPr>
              <p:cNvPr id="15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16" name="CustomShape 7"/>
              <p:cNvSpPr/>
              <p:nvPr/>
            </p:nvSpPr>
            <p:spPr>
              <a:xfrm>
                <a:off x="7839857" y="5351400"/>
                <a:ext cx="2240504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b="1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1" strike="noStrike" spc="-1" dirty="0"/>
              </a:p>
            </p:txBody>
          </p:sp>
        </p:grpSp>
        <p:sp>
          <p:nvSpPr>
            <p:cNvPr id="14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38</a:t>
              </a:r>
              <a:endParaRPr lang="de-DE" sz="1200" b="0" strike="noStrike" spc="-1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5</a:t>
              </a:fld>
              <a:endParaRPr lang="de-DE" sz="1200" b="0" strike="noStrike" spc="-1" dirty="0"/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7" y="92131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8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6</a:t>
              </a:fld>
              <a:endParaRPr lang="de-DE" sz="1200" b="0" strike="noStrike" spc="-1" dirty="0"/>
            </a:p>
          </p:txBody>
        </p:sp>
      </p:grp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09920"/>
            <a:ext cx="6153846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1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7</a:t>
              </a:fld>
              <a:endParaRPr lang="de-DE" sz="1200" b="0" strike="noStrike" spc="-1" dirty="0"/>
            </a:p>
          </p:txBody>
        </p:sp>
      </p:grp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20160"/>
            <a:ext cx="6171429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8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139320"/>
            <a:ext cx="589608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0" y="135720"/>
            <a:ext cx="589608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Thin"/>
              </a:rPr>
              <a:t>Standpunkt des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+mj-lt"/>
                <a:ea typeface="Roboto Thin"/>
              </a:rPr>
              <a:t>Releaseanfangs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4" name="Grafik 5"/>
          <p:cNvPicPr/>
          <p:nvPr/>
        </p:nvPicPr>
        <p:blipFill>
          <a:blip r:embed="rId3"/>
          <a:stretch/>
        </p:blipFill>
        <p:spPr>
          <a:xfrm>
            <a:off x="8427600" y="135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7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71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72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73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fld id="{8487F77B-CBCF-4DAA-98A3-BE1DAB203056}" type="slidenum">
                <a:rPr lang="de-DE" sz="1200" b="0" strike="noStrike" spc="-1">
                  <a:solidFill>
                    <a:srgbClr val="FFFFFF"/>
                  </a:solidFill>
                  <a:ea typeface="Roboto Thin"/>
                </a:rPr>
                <a:t>8</a:t>
              </a:fld>
              <a:endParaRPr lang="de-DE" sz="1200" b="0" strike="noStrike" spc="-1" dirty="0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16560"/>
            <a:ext cx="6180258" cy="432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705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39320"/>
            <a:ext cx="5040000" cy="536400"/>
          </a:xfrm>
          <a:prstGeom prst="rect">
            <a:avLst/>
          </a:prstGeom>
          <a:solidFill>
            <a:srgbClr val="BB8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0" y="135720"/>
            <a:ext cx="5040000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de-DE" sz="2800" b="0" strike="noStrike" spc="-1" dirty="0">
                <a:solidFill>
                  <a:srgbClr val="000000"/>
                </a:solidFill>
                <a:latin typeface="+mj-lt"/>
                <a:ea typeface="Roboto Light"/>
              </a:rPr>
              <a:t>Lobby</a:t>
            </a:r>
            <a:endParaRPr lang="de-DE" sz="28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6" name="Grafik 5"/>
          <p:cNvPicPr/>
          <p:nvPr/>
        </p:nvPicPr>
        <p:blipFill>
          <a:blip r:embed="rId3"/>
          <a:stretch/>
        </p:blipFill>
        <p:spPr>
          <a:xfrm>
            <a:off x="8427600" y="180720"/>
            <a:ext cx="1652760" cy="94608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896080" y="2109960"/>
            <a:ext cx="1690200" cy="9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2169566" y="1400297"/>
            <a:ext cx="752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Soll</a:t>
            </a:r>
            <a:endParaRPr lang="de-DE" sz="1800" b="0" strike="noStrike" cap="small" spc="-1" dirty="0"/>
          </a:p>
        </p:txBody>
      </p:sp>
      <p:sp>
        <p:nvSpPr>
          <p:cNvPr id="111" name="CustomShape 5"/>
          <p:cNvSpPr/>
          <p:nvPr/>
        </p:nvSpPr>
        <p:spPr>
          <a:xfrm>
            <a:off x="7321269" y="1386257"/>
            <a:ext cx="556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b="0" strike="noStrike" cap="small" spc="-1" dirty="0">
                <a:solidFill>
                  <a:srgbClr val="FFFFFF"/>
                </a:solidFill>
                <a:ea typeface="Roboto Black"/>
              </a:rPr>
              <a:t>Ist</a:t>
            </a:r>
            <a:endParaRPr lang="de-DE" sz="1800" b="0" strike="noStrike" cap="small" spc="-1" dirty="0"/>
          </a:p>
        </p:txBody>
      </p:sp>
      <p:sp>
        <p:nvSpPr>
          <p:cNvPr id="112" name="Line 6"/>
          <p:cNvSpPr/>
          <p:nvPr/>
        </p:nvSpPr>
        <p:spPr>
          <a:xfrm>
            <a:off x="2143440" y="178236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7"/>
          <p:cNvSpPr/>
          <p:nvPr/>
        </p:nvSpPr>
        <p:spPr>
          <a:xfrm>
            <a:off x="7183800" y="1768680"/>
            <a:ext cx="753120" cy="360"/>
          </a:xfrm>
          <a:prstGeom prst="line">
            <a:avLst/>
          </a:prstGeom>
          <a:ln>
            <a:solidFill>
              <a:srgbClr val="03DA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3" y="1879946"/>
            <a:ext cx="4120172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4"/>
          <p:cNvGrpSpPr/>
          <p:nvPr/>
        </p:nvGrpSpPr>
        <p:grpSpPr>
          <a:xfrm>
            <a:off x="0" y="5351400"/>
            <a:ext cx="10080360" cy="454680"/>
            <a:chOff x="0" y="5351400"/>
            <a:chExt cx="10080360" cy="454680"/>
          </a:xfrm>
        </p:grpSpPr>
        <p:grpSp>
          <p:nvGrpSpPr>
            <p:cNvPr id="20" name="Group 5"/>
            <p:cNvGrpSpPr/>
            <p:nvPr/>
          </p:nvGrpSpPr>
          <p:grpSpPr>
            <a:xfrm>
              <a:off x="0" y="5351400"/>
              <a:ext cx="10080360" cy="454680"/>
              <a:chOff x="0" y="5351400"/>
              <a:chExt cx="10080360" cy="454680"/>
            </a:xfrm>
          </p:grpSpPr>
          <p:sp>
            <p:nvSpPr>
              <p:cNvPr id="22" name="CustomShape 6"/>
              <p:cNvSpPr/>
              <p:nvPr/>
            </p:nvSpPr>
            <p:spPr>
              <a:xfrm>
                <a:off x="0" y="5351400"/>
                <a:ext cx="955800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12</a:t>
                </a:r>
                <a:r>
                  <a:rPr lang="de-DE" sz="1200" b="0" strike="noStrike" spc="-1" dirty="0">
                    <a:solidFill>
                      <a:srgbClr val="FFFFFF"/>
                    </a:solidFill>
                    <a:ea typeface="Roboto Thin"/>
                  </a:rPr>
                  <a:t>.08.2019</a:t>
                </a:r>
                <a:endParaRPr lang="de-DE" sz="1200" b="0" strike="noStrike" spc="-1" dirty="0"/>
              </a:p>
            </p:txBody>
          </p:sp>
          <p:sp>
            <p:nvSpPr>
              <p:cNvPr id="23" name="CustomShape 7"/>
              <p:cNvSpPr/>
              <p:nvPr/>
            </p:nvSpPr>
            <p:spPr>
              <a:xfrm>
                <a:off x="7905037" y="5351400"/>
                <a:ext cx="2175323" cy="45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de-DE" sz="1200" spc="-1" dirty="0">
                    <a:solidFill>
                      <a:srgbClr val="FFFFFF"/>
                    </a:solidFill>
                    <a:ea typeface="Roboto Thin"/>
                  </a:rPr>
                  <a:t>Jan Müller</a:t>
                </a:r>
                <a:r>
                  <a:rPr lang="de-DE" sz="1200" b="1" strike="noStrike" spc="-1" dirty="0">
                    <a:solidFill>
                      <a:srgbClr val="FFFFFF"/>
                    </a:solidFill>
                    <a:ea typeface="Roboto Thin"/>
                  </a:rPr>
                  <a:t> / Keanu Stückrad</a:t>
                </a:r>
                <a:endParaRPr lang="de-DE" sz="1200" b="0" strike="noStrike" spc="-1" dirty="0"/>
              </a:p>
            </p:txBody>
          </p:sp>
        </p:grpSp>
        <p:sp>
          <p:nvSpPr>
            <p:cNvPr id="21" name="CustomShape 8"/>
            <p:cNvSpPr/>
            <p:nvPr/>
          </p:nvSpPr>
          <p:spPr>
            <a:xfrm>
              <a:off x="4896000" y="5351400"/>
              <a:ext cx="36900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de-DE" sz="1200" b="0" strike="noStrike" spc="-1" dirty="0">
                  <a:solidFill>
                    <a:srgbClr val="FFFFFF"/>
                  </a:solidFill>
                  <a:ea typeface="Roboto Thin"/>
                </a:rPr>
                <a:t>9</a:t>
              </a:r>
              <a:endParaRPr lang="de-DE" sz="1200" b="0" strike="noStrike" spc="-1" dirty="0"/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4" y="1879946"/>
            <a:ext cx="4216691" cy="288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847</Words>
  <Application>Microsoft Office PowerPoint</Application>
  <PresentationFormat>Custom</PresentationFormat>
  <Paragraphs>391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Jan Müller</cp:lastModifiedBy>
  <cp:revision>199</cp:revision>
  <dcterms:created xsi:type="dcterms:W3CDTF">2019-06-02T16:58:13Z</dcterms:created>
  <dcterms:modified xsi:type="dcterms:W3CDTF">2019-08-08T08:01:06Z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